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eg"/><Relationship Id="rId2" Type="http://schemas.openxmlformats.org/officeDocument/2006/relationships/image" Target="../media/image-3-2.jpeg"/><Relationship Id="rId3" Type="http://schemas.openxmlformats.org/officeDocument/2006/relationships/image" Target="../media/image-3-3.jpeg"/><Relationship Id="rId4" Type="http://schemas.openxmlformats.org/officeDocument/2006/relationships/image" Target="../media/image-3-4.jpe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3D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>
            <a:alphaModFix amt="45000"/>
          </a:blip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3D2E">
              <a:alpha val="65000"/>
            </a:srgbClr>
          </a:solidFill>
          <a:ln w="12700">
            <a:solidFill>
              <a:srgbClr val="0F3D2E"/>
            </a:solidFill>
            <a:prstDash val="solid"/>
          </a:ln>
        </p:spPr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2808" y="914400"/>
            <a:ext cx="2926080" cy="292608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0" y="4023360"/>
            <a:ext cx="12191695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6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LAB 618</a:t>
            </a:r>
            <a:endParaRPr lang="en-US" sz="6000" dirty="0"/>
          </a:p>
        </p:txBody>
      </p:sp>
      <p:sp>
        <p:nvSpPr>
          <p:cNvPr id="6" name="Text 2"/>
          <p:cNvSpPr/>
          <p:nvPr/>
        </p:nvSpPr>
        <p:spPr>
          <a:xfrm>
            <a:off x="0" y="4846320"/>
            <a:ext cx="1219169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C9A1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Campus &amp; Sports Facility Complex</a:t>
            </a:r>
            <a:endParaRPr lang="en-US" sz="2200" dirty="0"/>
          </a:p>
        </p:txBody>
      </p:sp>
      <p:sp>
        <p:nvSpPr>
          <p:cNvPr id="7" name="Text 3"/>
          <p:cNvSpPr/>
          <p:nvPr/>
        </p:nvSpPr>
        <p:spPr>
          <a:xfrm>
            <a:off x="0" y="5349240"/>
            <a:ext cx="1219169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47.7 acres  •  Madison, Illinois  •  2025</a:t>
            </a:r>
            <a:endParaRPr lang="en-US" sz="1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" cy="6537960"/>
          </a:xfrm>
          <a:prstGeom prst="rect">
            <a:avLst/>
          </a:prstGeom>
          <a:solidFill>
            <a:srgbClr val="C9A14A"/>
          </a:solidFill>
          <a:ln w="12700">
            <a:solidFill>
              <a:srgbClr val="C9A1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457200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C9A14A"/>
                </a:solidFill>
              </a:rPr>
              <a:t>REVENUE MODEL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77724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F3D2E"/>
                </a:solidFill>
              </a:rPr>
              <a:t>Six diversified revenue streams</a:t>
            </a:r>
            <a:endParaRPr lang="en-US" sz="3200" dirty="0"/>
          </a:p>
        </p:txBody>
      </p:sp>
      <p:sp>
        <p:nvSpPr>
          <p:cNvPr id="5" name="Shape 3"/>
          <p:cNvSpPr/>
          <p:nvPr/>
        </p:nvSpPr>
        <p:spPr>
          <a:xfrm>
            <a:off x="548640" y="1463040"/>
            <a:ext cx="731520" cy="36576"/>
          </a:xfrm>
          <a:prstGeom prst="rect">
            <a:avLst/>
          </a:prstGeom>
          <a:solidFill>
            <a:srgbClr val="C9A14A"/>
          </a:solidFill>
          <a:ln w="12700">
            <a:solidFill>
              <a:srgbClr val="C9A14A"/>
            </a:solidFill>
            <a:prstDash val="solid"/>
          </a:ln>
        </p:spPr>
      </p:sp>
      <p:graphicFrame>
        <p:nvGraphicFramePr>
          <p:cNvPr id="1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828800"/>
          <a:ext cx="11064240" cy="914400"/>
        </p:xfrm>
        <a:graphic>
          <a:graphicData uri="http://schemas.openxmlformats.org/drawingml/2006/table">
            <a:tbl>
              <a:tblPr/>
              <a:tblGrid>
                <a:gridCol w="2743200"/>
                <a:gridCol w="6492240"/>
                <a:gridCol w="1828800"/>
              </a:tblGrid>
              <a:tr h="5029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Stream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Description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Mix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Tuition &amp; Housing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Classroom programs + on-campus dorms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30%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Events &amp; Tournaments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Game day, rentals, weekend tournaments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25%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Athletic Programs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Team fees, training, camps, clinics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20%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Memberships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Community fitness, ice, pool, fields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10%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Sponsorship &amp; Naming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Stadium, fieldhouse, arena naming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10%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Concessions &amp; Retail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F&amp;B, merchandise, parking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5%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7" name="Shape 4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0F3D2E"/>
          </a:solidFill>
          <a:ln w="12700">
            <a:solidFill>
              <a:srgbClr val="0F3D2E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365760" y="6556248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LAB 618  •  Madison, IL</a:t>
            </a:r>
            <a:endParaRPr lang="en-US" sz="1000" dirty="0"/>
          </a:p>
        </p:txBody>
      </p:sp>
      <p:sp>
        <p:nvSpPr>
          <p:cNvPr id="9" name="Text 6"/>
          <p:cNvSpPr/>
          <p:nvPr/>
        </p:nvSpPr>
        <p:spPr>
          <a:xfrm>
            <a:off x="10911535" y="6556248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C9A1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/ 12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" cy="6537960"/>
          </a:xfrm>
          <a:prstGeom prst="rect">
            <a:avLst/>
          </a:prstGeom>
          <a:solidFill>
            <a:srgbClr val="C9A14A"/>
          </a:solidFill>
          <a:ln w="12700">
            <a:solidFill>
              <a:srgbClr val="C9A1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457200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C9A14A"/>
                </a:solidFill>
              </a:rPr>
              <a:t>THE TEAM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77724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F3D2E"/>
                </a:solidFill>
              </a:rPr>
              <a:t>Designed by proven partners</a:t>
            </a:r>
            <a:endParaRPr lang="en-US" sz="3200" dirty="0"/>
          </a:p>
        </p:txBody>
      </p:sp>
      <p:sp>
        <p:nvSpPr>
          <p:cNvPr id="5" name="Shape 3"/>
          <p:cNvSpPr/>
          <p:nvPr/>
        </p:nvSpPr>
        <p:spPr>
          <a:xfrm>
            <a:off x="548640" y="1463040"/>
            <a:ext cx="731520" cy="36576"/>
          </a:xfrm>
          <a:prstGeom prst="rect">
            <a:avLst/>
          </a:prstGeom>
          <a:solidFill>
            <a:srgbClr val="C9A14A"/>
          </a:solidFill>
          <a:ln w="12700">
            <a:solidFill>
              <a:srgbClr val="C9A14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1874520"/>
            <a:ext cx="11064240" cy="914400"/>
          </a:xfrm>
          <a:prstGeom prst="rect">
            <a:avLst/>
          </a:prstGeom>
          <a:solidFill>
            <a:srgbClr val="F5F2EA"/>
          </a:solidFill>
          <a:ln w="12700">
            <a:solidFill>
              <a:srgbClr val="F5F2E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77240" y="196596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3D2E"/>
                </a:solidFill>
              </a:rPr>
              <a:t>Dee Miller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777240" y="2331720"/>
            <a:ext cx="3108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9A14A"/>
                </a:solidFill>
              </a:rPr>
              <a:t>Project Owner — Lab 618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023360" y="2103120"/>
            <a:ext cx="73152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A1A1A"/>
                </a:solidFill>
              </a:rPr>
              <a:t>Vision, capital, and community partnerships.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548640" y="2926080"/>
            <a:ext cx="11064240" cy="914400"/>
          </a:xfrm>
          <a:prstGeom prst="rect">
            <a:avLst/>
          </a:prstGeom>
          <a:solidFill>
            <a:srgbClr val="F5F2EA"/>
          </a:solidFill>
          <a:ln w="12700">
            <a:solidFill>
              <a:srgbClr val="F5F2E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77240" y="30175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3D2E"/>
                </a:solidFill>
              </a:rPr>
              <a:t>Turf Solutions Group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777240" y="3383280"/>
            <a:ext cx="3108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9A14A"/>
                </a:solidFill>
              </a:rPr>
              <a:t>Master planning &amp; sports surfaces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4023360" y="3154680"/>
            <a:ext cx="73152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A1A1A"/>
                </a:solidFill>
              </a:rPr>
              <a:t>Peoria, IL. Golf, athletic fields, design, synthetic turf.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548640" y="3977640"/>
            <a:ext cx="11064240" cy="914400"/>
          </a:xfrm>
          <a:prstGeom prst="rect">
            <a:avLst/>
          </a:prstGeom>
          <a:solidFill>
            <a:srgbClr val="F5F2EA"/>
          </a:solidFill>
          <a:ln w="12700">
            <a:solidFill>
              <a:srgbClr val="F5F2E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77240" y="406908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3D2E"/>
                </a:solidFill>
              </a:rPr>
              <a:t>Demonica Kemper Architects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777240" y="4434840"/>
            <a:ext cx="3108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9A14A"/>
                </a:solidFill>
              </a:rPr>
              <a:t>Architecture &amp; concept design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4023360" y="4206240"/>
            <a:ext cx="73152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A1A1A"/>
                </a:solidFill>
              </a:rPr>
              <a:t>James Kemper AIA — stadium, fieldhouse, classrooms.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548640" y="5029200"/>
            <a:ext cx="11064240" cy="914400"/>
          </a:xfrm>
          <a:prstGeom prst="rect">
            <a:avLst/>
          </a:prstGeom>
          <a:solidFill>
            <a:srgbClr val="F5F2EA"/>
          </a:solidFill>
          <a:ln w="12700">
            <a:solidFill>
              <a:srgbClr val="F5F2EA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77240" y="512064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3D2E"/>
                </a:solidFill>
              </a:rPr>
              <a:t>Austin Engineering Co.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777240" y="5486400"/>
            <a:ext cx="3108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9A14A"/>
                </a:solidFill>
              </a:rPr>
              <a:t>Civil engineering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4023360" y="5257800"/>
            <a:ext cx="73152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A1A1A"/>
                </a:solidFill>
              </a:rPr>
              <a:t>Devin Birch PE — site, storm-water, utilities, grading.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0F3D2E"/>
          </a:solidFill>
          <a:ln w="12700">
            <a:solidFill>
              <a:srgbClr val="0F3D2E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365760" y="6556248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LAB 618  •  Madison, IL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10911535" y="6556248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C9A1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 / 12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F3D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>
            <a:alphaModFix amt="35000"/>
          </a:blip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3D2E">
              <a:alpha val="60000"/>
            </a:srgbClr>
          </a:solidFill>
          <a:ln w="12700">
            <a:solidFill>
              <a:srgbClr val="0F3D2E"/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48640" y="2194560"/>
            <a:ext cx="110642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training, learning, and the big stage</a:t>
            </a:r>
            <a:endParaRPr lang="en-US" sz="3400" dirty="0"/>
          </a:p>
        </p:txBody>
      </p:sp>
      <p:sp>
        <p:nvSpPr>
          <p:cNvPr id="5" name="Text 2"/>
          <p:cNvSpPr/>
          <p:nvPr/>
        </p:nvSpPr>
        <p:spPr>
          <a:xfrm>
            <a:off x="548640" y="2834640"/>
            <a:ext cx="110642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C9A1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 one address.</a:t>
            </a:r>
            <a:endParaRPr lang="en-US" sz="3400" dirty="0"/>
          </a:p>
        </p:txBody>
      </p:sp>
      <p:sp>
        <p:nvSpPr>
          <p:cNvPr id="6" name="Shape 3"/>
          <p:cNvSpPr/>
          <p:nvPr/>
        </p:nvSpPr>
        <p:spPr>
          <a:xfrm>
            <a:off x="5638648" y="3749040"/>
            <a:ext cx="914400" cy="36576"/>
          </a:xfrm>
          <a:prstGeom prst="rect">
            <a:avLst/>
          </a:prstGeom>
          <a:solidFill>
            <a:srgbClr val="C9A14A"/>
          </a:solidFill>
          <a:ln w="12700">
            <a:solidFill>
              <a:srgbClr val="C9A14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48640" y="3931920"/>
            <a:ext cx="11064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spc="6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LAB 618  •  Madison, Illinois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548640" y="4434840"/>
            <a:ext cx="11064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Contact:  hello@lab618.com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" cy="6537960"/>
          </a:xfrm>
          <a:prstGeom prst="rect">
            <a:avLst/>
          </a:prstGeom>
          <a:solidFill>
            <a:srgbClr val="C9A14A"/>
          </a:solidFill>
          <a:ln w="12700">
            <a:solidFill>
              <a:srgbClr val="C9A1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457200"/>
            <a:ext cx="5303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C9A1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OPPORTUNITY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777240"/>
            <a:ext cx="530352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0F3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campus for the next generation of student-athletes.</a:t>
            </a:r>
            <a:endParaRPr lang="en-US" sz="3600" dirty="0"/>
          </a:p>
        </p:txBody>
      </p:sp>
      <p:sp>
        <p:nvSpPr>
          <p:cNvPr id="5" name="Shape 3"/>
          <p:cNvSpPr/>
          <p:nvPr/>
        </p:nvSpPr>
        <p:spPr>
          <a:xfrm>
            <a:off x="548640" y="1783080"/>
            <a:ext cx="731520" cy="36576"/>
          </a:xfrm>
          <a:prstGeom prst="rect">
            <a:avLst/>
          </a:prstGeom>
          <a:solidFill>
            <a:srgbClr val="C9A14A"/>
          </a:solidFill>
          <a:ln w="12700">
            <a:solidFill>
              <a:srgbClr val="C9A14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1965960"/>
            <a:ext cx="5303520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47.7-acre semi-developed site in Madison, IL.</a:t>
            </a:r>
            <a:endParaRPr lang="en-US" sz="16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 access to I-55, I-70, and I-64.</a:t>
            </a:r>
            <a:endParaRPr lang="en-US" sz="16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Within 20 minutes of downtown St. Louis and Lambert.</a:t>
            </a:r>
            <a:endParaRPr lang="en-US" sz="16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comparable multi-sport campus within 2 hours.</a:t>
            </a:r>
            <a:endParaRPr lang="en-US" sz="1600" dirty="0"/>
          </a:p>
        </p:txBody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6309360" y="457200"/>
            <a:ext cx="5394960" cy="5760720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0F3D2E"/>
          </a:solidFill>
          <a:ln w="12700">
            <a:solidFill>
              <a:srgbClr val="0F3D2E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365760" y="6556248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LAB 618  •  Madison, IL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10911535" y="6556248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C9A1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/ 12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" cy="6537960"/>
          </a:xfrm>
          <a:prstGeom prst="rect">
            <a:avLst/>
          </a:prstGeom>
          <a:solidFill>
            <a:srgbClr val="C9A14A"/>
          </a:solidFill>
          <a:ln w="12700">
            <a:solidFill>
              <a:srgbClr val="C9A1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457200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C9A14A"/>
                </a:solidFill>
              </a:rPr>
              <a:t>MASTER PLAN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77724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F3D2E"/>
                </a:solidFill>
              </a:rPr>
              <a:t>Six anchor facilities on one campus</a:t>
            </a:r>
            <a:endParaRPr lang="en-US" sz="3200" dirty="0"/>
          </a:p>
        </p:txBody>
      </p:sp>
      <p:sp>
        <p:nvSpPr>
          <p:cNvPr id="5" name="Shape 3"/>
          <p:cNvSpPr/>
          <p:nvPr/>
        </p:nvSpPr>
        <p:spPr>
          <a:xfrm>
            <a:off x="548640" y="1463040"/>
            <a:ext cx="731520" cy="36576"/>
          </a:xfrm>
          <a:prstGeom prst="rect">
            <a:avLst/>
          </a:prstGeom>
          <a:solidFill>
            <a:srgbClr val="C9A14A"/>
          </a:solidFill>
          <a:ln w="12700">
            <a:solidFill>
              <a:srgbClr val="C9A14A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48640" y="1783080"/>
            <a:ext cx="2194560" cy="224028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2743200" y="1783080"/>
            <a:ext cx="3337560" cy="2240280"/>
          </a:xfrm>
          <a:prstGeom prst="rect">
            <a:avLst/>
          </a:prstGeom>
          <a:solidFill>
            <a:srgbClr val="F5F2EA"/>
          </a:solidFill>
          <a:ln w="12700">
            <a:solidFill>
              <a:srgbClr val="F5F2EA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2880360" y="2011680"/>
            <a:ext cx="3200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3D2E"/>
                </a:solidFill>
              </a:rPr>
              <a:t>Outdoor Stadium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2880360" y="2560320"/>
            <a:ext cx="3063240" cy="1325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1A1A1A"/>
                </a:solidFill>
              </a:rPr>
              <a:t>17,000 seats, arched roof, synthetic turf.</a:t>
            </a:r>
            <a:endParaRPr lang="en-US" sz="1300" dirty="0"/>
          </a:p>
        </p:txBody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6309360" y="1783080"/>
            <a:ext cx="2194560" cy="2240280"/>
          </a:xfrm>
          <a:prstGeom prst="rect">
            <a:avLst/>
          </a:prstGeom>
        </p:spPr>
      </p:pic>
      <p:sp>
        <p:nvSpPr>
          <p:cNvPr id="11" name="Shape 7"/>
          <p:cNvSpPr/>
          <p:nvPr/>
        </p:nvSpPr>
        <p:spPr>
          <a:xfrm>
            <a:off x="8503920" y="1783080"/>
            <a:ext cx="3337560" cy="2240280"/>
          </a:xfrm>
          <a:prstGeom prst="rect">
            <a:avLst/>
          </a:prstGeom>
          <a:solidFill>
            <a:srgbClr val="F5F2EA"/>
          </a:solidFill>
          <a:ln w="12700">
            <a:solidFill>
              <a:srgbClr val="F5F2EA"/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8641080" y="2011680"/>
            <a:ext cx="3200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3D2E"/>
                </a:solidFill>
              </a:rPr>
              <a:t>Indoor Fieldhouse</a:t>
            </a:r>
            <a:endParaRPr lang="en-US" sz="1800" dirty="0"/>
          </a:p>
        </p:txBody>
      </p:sp>
      <p:sp>
        <p:nvSpPr>
          <p:cNvPr id="13" name="Text 9"/>
          <p:cNvSpPr/>
          <p:nvPr/>
        </p:nvSpPr>
        <p:spPr>
          <a:xfrm>
            <a:off x="8641080" y="2560320"/>
            <a:ext cx="3063240" cy="1325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1A1A1A"/>
                </a:solidFill>
              </a:rPr>
              <a:t>Multi-purpose turf + perimeter running track.</a:t>
            </a:r>
            <a:endParaRPr lang="en-US" sz="1300" dirty="0"/>
          </a:p>
        </p:txBody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3"/>
          <a:srcRect l="0" r="0" t="0" b="0"/>
          <a:stretch/>
        </p:blipFill>
        <p:spPr>
          <a:xfrm>
            <a:off x="548640" y="4251960"/>
            <a:ext cx="2194560" cy="2240280"/>
          </a:xfrm>
          <a:prstGeom prst="rect">
            <a:avLst/>
          </a:prstGeom>
        </p:spPr>
      </p:pic>
      <p:sp>
        <p:nvSpPr>
          <p:cNvPr id="15" name="Shape 10"/>
          <p:cNvSpPr/>
          <p:nvPr/>
        </p:nvSpPr>
        <p:spPr>
          <a:xfrm>
            <a:off x="2743200" y="4251960"/>
            <a:ext cx="3337560" cy="2240280"/>
          </a:xfrm>
          <a:prstGeom prst="rect">
            <a:avLst/>
          </a:prstGeom>
          <a:solidFill>
            <a:srgbClr val="F5F2EA"/>
          </a:solidFill>
          <a:ln w="12700">
            <a:solidFill>
              <a:srgbClr val="F5F2EA"/>
            </a:solidFill>
            <a:prstDash val="solid"/>
          </a:ln>
        </p:spPr>
      </p:sp>
      <p:sp>
        <p:nvSpPr>
          <p:cNvPr id="16" name="Text 11"/>
          <p:cNvSpPr/>
          <p:nvPr/>
        </p:nvSpPr>
        <p:spPr>
          <a:xfrm>
            <a:off x="2880360" y="4480560"/>
            <a:ext cx="3200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3D2E"/>
                </a:solidFill>
              </a:rPr>
              <a:t>Ice &amp; Aquatics</a:t>
            </a:r>
            <a:endParaRPr lang="en-US" sz="1800" dirty="0"/>
          </a:p>
        </p:txBody>
      </p:sp>
      <p:sp>
        <p:nvSpPr>
          <p:cNvPr id="17" name="Text 12"/>
          <p:cNvSpPr/>
          <p:nvPr/>
        </p:nvSpPr>
        <p:spPr>
          <a:xfrm>
            <a:off x="2880360" y="5029200"/>
            <a:ext cx="3063240" cy="1325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1A1A1A"/>
                </a:solidFill>
              </a:rPr>
              <a:t>1,800-seat hockey arena, competition pool.</a:t>
            </a:r>
            <a:endParaRPr lang="en-US" sz="1300" dirty="0"/>
          </a:p>
        </p:txBody>
      </p:sp>
      <p:pic>
        <p:nvPicPr>
          <p:cNvPr id="18" name="Image 3" descr="preencoded.png">    </p:cNvPr>
          <p:cNvPicPr>
            <a:picLocks noChangeAspect="1"/>
          </p:cNvPicPr>
          <p:nvPr/>
        </p:nvPicPr>
        <p:blipFill>
          <a:blip r:embed="rId4"/>
          <a:srcRect l="0" r="0" t="0" b="0"/>
          <a:stretch/>
        </p:blipFill>
        <p:spPr>
          <a:xfrm>
            <a:off x="6309360" y="4251960"/>
            <a:ext cx="2194560" cy="2240280"/>
          </a:xfrm>
          <a:prstGeom prst="rect">
            <a:avLst/>
          </a:prstGeom>
        </p:spPr>
      </p:pic>
      <p:sp>
        <p:nvSpPr>
          <p:cNvPr id="19" name="Shape 13"/>
          <p:cNvSpPr/>
          <p:nvPr/>
        </p:nvSpPr>
        <p:spPr>
          <a:xfrm>
            <a:off x="8503920" y="4251960"/>
            <a:ext cx="3337560" cy="2240280"/>
          </a:xfrm>
          <a:prstGeom prst="rect">
            <a:avLst/>
          </a:prstGeom>
          <a:solidFill>
            <a:srgbClr val="F5F2EA"/>
          </a:solidFill>
          <a:ln w="12700">
            <a:solidFill>
              <a:srgbClr val="F5F2EA"/>
            </a:solidFill>
            <a:prstDash val="solid"/>
          </a:ln>
        </p:spPr>
      </p:sp>
      <p:sp>
        <p:nvSpPr>
          <p:cNvPr id="20" name="Text 14"/>
          <p:cNvSpPr/>
          <p:nvPr/>
        </p:nvSpPr>
        <p:spPr>
          <a:xfrm>
            <a:off x="8641080" y="4480560"/>
            <a:ext cx="3200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3D2E"/>
                </a:solidFill>
              </a:rPr>
              <a:t>Classrooms &amp; Housing</a:t>
            </a:r>
            <a:endParaRPr lang="en-US" sz="1800" dirty="0"/>
          </a:p>
        </p:txBody>
      </p:sp>
      <p:sp>
        <p:nvSpPr>
          <p:cNvPr id="21" name="Text 15"/>
          <p:cNvSpPr/>
          <p:nvPr/>
        </p:nvSpPr>
        <p:spPr>
          <a:xfrm>
            <a:off x="8641080" y="5029200"/>
            <a:ext cx="3063240" cy="1325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1A1A1A"/>
                </a:solidFill>
              </a:rPr>
              <a:t>3-story academic buildings, student dorms.</a:t>
            </a:r>
            <a:endParaRPr lang="en-US" sz="1300" dirty="0"/>
          </a:p>
        </p:txBody>
      </p:sp>
      <p:sp>
        <p:nvSpPr>
          <p:cNvPr id="22" name="Shape 16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0F3D2E"/>
          </a:solidFill>
          <a:ln w="12700">
            <a:solidFill>
              <a:srgbClr val="0F3D2E"/>
            </a:solidFill>
            <a:prstDash val="solid"/>
          </a:ln>
        </p:spPr>
      </p:sp>
      <p:sp>
        <p:nvSpPr>
          <p:cNvPr id="23" name="Text 17"/>
          <p:cNvSpPr/>
          <p:nvPr/>
        </p:nvSpPr>
        <p:spPr>
          <a:xfrm>
            <a:off x="365760" y="6556248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LAB 618  •  Madison, IL</a:t>
            </a:r>
            <a:endParaRPr lang="en-US" sz="1000" dirty="0"/>
          </a:p>
        </p:txBody>
      </p:sp>
      <p:sp>
        <p:nvSpPr>
          <p:cNvPr id="24" name="Text 18"/>
          <p:cNvSpPr/>
          <p:nvPr/>
        </p:nvSpPr>
        <p:spPr>
          <a:xfrm>
            <a:off x="10911535" y="6556248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C9A1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/ 12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" cy="6537960"/>
          </a:xfrm>
          <a:prstGeom prst="rect">
            <a:avLst/>
          </a:prstGeom>
          <a:solidFill>
            <a:srgbClr val="C9A14A"/>
          </a:solidFill>
          <a:ln w="12700">
            <a:solidFill>
              <a:srgbClr val="C9A1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457200"/>
            <a:ext cx="5303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C9A1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FACILITY 01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777240"/>
            <a:ext cx="530352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0F3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Outdoor Football Stadium</a:t>
            </a:r>
            <a:endParaRPr lang="en-US" sz="3600" dirty="0"/>
          </a:p>
        </p:txBody>
      </p:sp>
      <p:sp>
        <p:nvSpPr>
          <p:cNvPr id="5" name="Shape 3"/>
          <p:cNvSpPr/>
          <p:nvPr/>
        </p:nvSpPr>
        <p:spPr>
          <a:xfrm>
            <a:off x="548640" y="1783080"/>
            <a:ext cx="731520" cy="36576"/>
          </a:xfrm>
          <a:prstGeom prst="rect">
            <a:avLst/>
          </a:prstGeom>
          <a:solidFill>
            <a:srgbClr val="C9A14A"/>
          </a:solidFill>
          <a:ln w="12700">
            <a:solidFill>
              <a:srgbClr val="C9A14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1965960"/>
            <a:ext cx="5303520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Seating capacity: 17,000.</a:t>
            </a:r>
            <a:endParaRPr lang="en-US" sz="16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Arched roof structure with premium sightlines.</a:t>
            </a:r>
            <a:endParaRPr lang="en-US" sz="16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Synthetic turf field with track integration option.</a:t>
            </a:r>
            <a:endParaRPr lang="en-US" sz="16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LED scoreboards, broadcast-ready lighting, concessions.</a:t>
            </a:r>
            <a:endParaRPr lang="en-US" sz="16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Parking: 425 spaces dedicated, plus shared.</a:t>
            </a:r>
            <a:endParaRPr lang="en-US" sz="1600" dirty="0"/>
          </a:p>
        </p:txBody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6309360" y="457200"/>
            <a:ext cx="5394960" cy="5760720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0F3D2E"/>
          </a:solidFill>
          <a:ln w="12700">
            <a:solidFill>
              <a:srgbClr val="0F3D2E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365760" y="6556248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LAB 618  •  Madison, IL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10911535" y="6556248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C9A1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/ 12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" cy="6537960"/>
          </a:xfrm>
          <a:prstGeom prst="rect">
            <a:avLst/>
          </a:prstGeom>
          <a:solidFill>
            <a:srgbClr val="C9A14A"/>
          </a:solidFill>
          <a:ln w="12700">
            <a:solidFill>
              <a:srgbClr val="C9A1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309360" y="457200"/>
            <a:ext cx="5303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C9A1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FACILITY 02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309360" y="777240"/>
            <a:ext cx="530352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0F3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Indoor Sports Fieldhouse</a:t>
            </a:r>
            <a:endParaRPr lang="en-US" sz="3600" dirty="0"/>
          </a:p>
        </p:txBody>
      </p:sp>
      <p:sp>
        <p:nvSpPr>
          <p:cNvPr id="5" name="Shape 3"/>
          <p:cNvSpPr/>
          <p:nvPr/>
        </p:nvSpPr>
        <p:spPr>
          <a:xfrm>
            <a:off x="6309360" y="1783080"/>
            <a:ext cx="731520" cy="36576"/>
          </a:xfrm>
          <a:prstGeom prst="rect">
            <a:avLst/>
          </a:prstGeom>
          <a:solidFill>
            <a:srgbClr val="C9A14A"/>
          </a:solidFill>
          <a:ln w="12700">
            <a:solidFill>
              <a:srgbClr val="C9A14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309360" y="1965960"/>
            <a:ext cx="5303520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Multi-purpose synthetic turf surface.</a:t>
            </a:r>
            <a:endParaRPr lang="en-US" sz="16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Perimeter running track.</a:t>
            </a:r>
            <a:endParaRPr lang="en-US" sz="16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Football, soccer, lacrosse, training, combines.</a:t>
            </a:r>
            <a:endParaRPr lang="en-US" sz="16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Year-round programming for athletes and community.</a:t>
            </a:r>
            <a:endParaRPr lang="en-US" sz="1600" dirty="0"/>
          </a:p>
        </p:txBody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48640" y="457200"/>
            <a:ext cx="5394960" cy="5760720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0F3D2E"/>
          </a:solidFill>
          <a:ln w="12700">
            <a:solidFill>
              <a:srgbClr val="0F3D2E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365760" y="6556248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LAB 618  •  Madison, IL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10911535" y="6556248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C9A1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/ 12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" cy="6537960"/>
          </a:xfrm>
          <a:prstGeom prst="rect">
            <a:avLst/>
          </a:prstGeom>
          <a:solidFill>
            <a:srgbClr val="C9A14A"/>
          </a:solidFill>
          <a:ln w="12700">
            <a:solidFill>
              <a:srgbClr val="C9A1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457200"/>
            <a:ext cx="5303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C9A1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FACILITY 03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777240"/>
            <a:ext cx="530352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0F3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Ice Rink &amp; Natatorium</a:t>
            </a:r>
            <a:endParaRPr lang="en-US" sz="3600" dirty="0"/>
          </a:p>
        </p:txBody>
      </p:sp>
      <p:sp>
        <p:nvSpPr>
          <p:cNvPr id="5" name="Shape 3"/>
          <p:cNvSpPr/>
          <p:nvPr/>
        </p:nvSpPr>
        <p:spPr>
          <a:xfrm>
            <a:off x="548640" y="1783080"/>
            <a:ext cx="731520" cy="36576"/>
          </a:xfrm>
          <a:prstGeom prst="rect">
            <a:avLst/>
          </a:prstGeom>
          <a:solidFill>
            <a:srgbClr val="C9A14A"/>
          </a:solidFill>
          <a:ln w="12700">
            <a:solidFill>
              <a:srgbClr val="C9A14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1965960"/>
            <a:ext cx="5303520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Hockey rink with 1,800 spectator seats.</a:t>
            </a:r>
            <a:endParaRPr lang="en-US" sz="16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Competition natatorium with spectator deck.</a:t>
            </a:r>
            <a:endParaRPr lang="en-US" sz="16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 skate, learn-to-swim, and league programming.</a:t>
            </a:r>
            <a:endParaRPr lang="en-US" sz="16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Potential off-site siting to optimize traffic &amp; parking.</a:t>
            </a:r>
            <a:endParaRPr lang="en-US" sz="1600" dirty="0"/>
          </a:p>
        </p:txBody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6309360" y="457200"/>
            <a:ext cx="5394960" cy="5760720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0F3D2E"/>
          </a:solidFill>
          <a:ln w="12700">
            <a:solidFill>
              <a:srgbClr val="0F3D2E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365760" y="6556248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LAB 618  •  Madison, IL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10911535" y="6556248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C9A1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/ 12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" cy="6537960"/>
          </a:xfrm>
          <a:prstGeom prst="rect">
            <a:avLst/>
          </a:prstGeom>
          <a:solidFill>
            <a:srgbClr val="C9A14A"/>
          </a:solidFill>
          <a:ln w="12700">
            <a:solidFill>
              <a:srgbClr val="C9A1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309360" y="457200"/>
            <a:ext cx="5303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C9A1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FACILITY 04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309360" y="777240"/>
            <a:ext cx="530352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0F3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Classrooms &amp; Student Housing</a:t>
            </a:r>
            <a:endParaRPr lang="en-US" sz="3600" dirty="0"/>
          </a:p>
        </p:txBody>
      </p:sp>
      <p:sp>
        <p:nvSpPr>
          <p:cNvPr id="5" name="Shape 3"/>
          <p:cNvSpPr/>
          <p:nvPr/>
        </p:nvSpPr>
        <p:spPr>
          <a:xfrm>
            <a:off x="6309360" y="1783080"/>
            <a:ext cx="731520" cy="36576"/>
          </a:xfrm>
          <a:prstGeom prst="rect">
            <a:avLst/>
          </a:prstGeom>
          <a:solidFill>
            <a:srgbClr val="C9A14A"/>
          </a:solidFill>
          <a:ln w="12700">
            <a:solidFill>
              <a:srgbClr val="C9A14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309360" y="1965960"/>
            <a:ext cx="5303520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Three-story academic buildings around a central quad.</a:t>
            </a:r>
            <a:endParaRPr lang="en-US" sz="16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Student housing for on-campus athletes and scholars.</a:t>
            </a:r>
            <a:endParaRPr lang="en-US" sz="16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Walking-distance access to every athletic facility.</a:t>
            </a:r>
            <a:endParaRPr lang="en-US" sz="16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Faculty parking: 130 spaces.</a:t>
            </a:r>
            <a:endParaRPr lang="en-US" sz="1600" dirty="0"/>
          </a:p>
        </p:txBody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48640" y="457200"/>
            <a:ext cx="5394960" cy="5760720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0F3D2E"/>
          </a:solidFill>
          <a:ln w="12700">
            <a:solidFill>
              <a:srgbClr val="0F3D2E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365760" y="6556248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LAB 618  •  Madison, IL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10911535" y="6556248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C9A1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/ 12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" cy="6537960"/>
          </a:xfrm>
          <a:prstGeom prst="rect">
            <a:avLst/>
          </a:prstGeom>
          <a:solidFill>
            <a:srgbClr val="C9A14A"/>
          </a:solidFill>
          <a:ln w="12700">
            <a:solidFill>
              <a:srgbClr val="C9A1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457200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C9A14A"/>
                </a:solidFill>
              </a:rPr>
              <a:t>PHASING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77724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F3D2E"/>
                </a:solidFill>
              </a:rPr>
              <a:t>Built deliberately, opened in stages</a:t>
            </a:r>
            <a:endParaRPr lang="en-US" sz="3200" dirty="0"/>
          </a:p>
        </p:txBody>
      </p:sp>
      <p:sp>
        <p:nvSpPr>
          <p:cNvPr id="5" name="Shape 3"/>
          <p:cNvSpPr/>
          <p:nvPr/>
        </p:nvSpPr>
        <p:spPr>
          <a:xfrm>
            <a:off x="548640" y="1463040"/>
            <a:ext cx="731520" cy="36576"/>
          </a:xfrm>
          <a:prstGeom prst="rect">
            <a:avLst/>
          </a:prstGeom>
          <a:solidFill>
            <a:srgbClr val="C9A14A"/>
          </a:solidFill>
          <a:ln w="12700">
            <a:solidFill>
              <a:srgbClr val="C9A14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2011680"/>
            <a:ext cx="2743200" cy="4206240"/>
          </a:xfrm>
          <a:prstGeom prst="rect">
            <a:avLst/>
          </a:prstGeom>
          <a:solidFill>
            <a:srgbClr val="F5F2EA"/>
          </a:solidFill>
          <a:ln w="12700">
            <a:solidFill>
              <a:srgbClr val="F5F2E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2377440"/>
            <a:ext cx="27432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0" b="1" dirty="0">
                <a:solidFill>
                  <a:srgbClr val="C9A1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8000" dirty="0"/>
          </a:p>
        </p:txBody>
      </p:sp>
      <p:sp>
        <p:nvSpPr>
          <p:cNvPr id="8" name="Text 6"/>
          <p:cNvSpPr/>
          <p:nvPr/>
        </p:nvSpPr>
        <p:spPr>
          <a:xfrm>
            <a:off x="731520" y="4206240"/>
            <a:ext cx="2377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F3D2E"/>
                </a:solidFill>
              </a:rPr>
              <a:t>Forward Planning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731520" y="475488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300" dirty="0">
                <a:solidFill>
                  <a:srgbClr val="1A1A1A"/>
                </a:solidFill>
              </a:rPr>
              <a:t>Master plan, soils, civil, architectural concepts.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3429000" y="2011680"/>
            <a:ext cx="2743200" cy="4206240"/>
          </a:xfrm>
          <a:prstGeom prst="rect">
            <a:avLst/>
          </a:prstGeom>
          <a:solidFill>
            <a:srgbClr val="F5F2EA"/>
          </a:solidFill>
          <a:ln w="12700">
            <a:solidFill>
              <a:srgbClr val="F5F2E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429000" y="2377440"/>
            <a:ext cx="27432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0" b="1" dirty="0">
                <a:solidFill>
                  <a:srgbClr val="C9A1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II</a:t>
            </a:r>
            <a:endParaRPr lang="en-US" sz="8000" dirty="0"/>
          </a:p>
        </p:txBody>
      </p:sp>
      <p:sp>
        <p:nvSpPr>
          <p:cNvPr id="12" name="Text 10"/>
          <p:cNvSpPr/>
          <p:nvPr/>
        </p:nvSpPr>
        <p:spPr>
          <a:xfrm>
            <a:off x="3611880" y="4206240"/>
            <a:ext cx="2377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F3D2E"/>
                </a:solidFill>
              </a:rPr>
              <a:t>Core Build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3611880" y="475488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300" dirty="0">
                <a:solidFill>
                  <a:srgbClr val="1A1A1A"/>
                </a:solidFill>
              </a:rPr>
              <a:t>Stadium, fieldhouse, outdoor fields, parking.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6309360" y="2011680"/>
            <a:ext cx="2743200" cy="4206240"/>
          </a:xfrm>
          <a:prstGeom prst="rect">
            <a:avLst/>
          </a:prstGeom>
          <a:solidFill>
            <a:srgbClr val="F5F2EA"/>
          </a:solidFill>
          <a:ln w="12700">
            <a:solidFill>
              <a:srgbClr val="F5F2E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309360" y="2377440"/>
            <a:ext cx="27432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0" b="1" dirty="0">
                <a:solidFill>
                  <a:srgbClr val="C9A1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III</a:t>
            </a:r>
            <a:endParaRPr lang="en-US" sz="8000" dirty="0"/>
          </a:p>
        </p:txBody>
      </p:sp>
      <p:sp>
        <p:nvSpPr>
          <p:cNvPr id="16" name="Text 14"/>
          <p:cNvSpPr/>
          <p:nvPr/>
        </p:nvSpPr>
        <p:spPr>
          <a:xfrm>
            <a:off x="6492240" y="4206240"/>
            <a:ext cx="2377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F3D2E"/>
                </a:solidFill>
              </a:rPr>
              <a:t>Education &amp; Housing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6492240" y="475488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300" dirty="0">
                <a:solidFill>
                  <a:srgbClr val="1A1A1A"/>
                </a:solidFill>
              </a:rPr>
              <a:t>Classrooms, dorms, central quad.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9189720" y="2011680"/>
            <a:ext cx="2743200" cy="4206240"/>
          </a:xfrm>
          <a:prstGeom prst="rect">
            <a:avLst/>
          </a:prstGeom>
          <a:solidFill>
            <a:srgbClr val="F5F2EA"/>
          </a:solidFill>
          <a:ln w="12700">
            <a:solidFill>
              <a:srgbClr val="F5F2EA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189720" y="2377440"/>
            <a:ext cx="27432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0" b="1" dirty="0">
                <a:solidFill>
                  <a:srgbClr val="C9A1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IV</a:t>
            </a:r>
            <a:endParaRPr lang="en-US" sz="8000" dirty="0"/>
          </a:p>
        </p:txBody>
      </p:sp>
      <p:sp>
        <p:nvSpPr>
          <p:cNvPr id="20" name="Text 18"/>
          <p:cNvSpPr/>
          <p:nvPr/>
        </p:nvSpPr>
        <p:spPr>
          <a:xfrm>
            <a:off x="9372600" y="4206240"/>
            <a:ext cx="2377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F3D2E"/>
                </a:solidFill>
              </a:rPr>
              <a:t>Ice &amp; Aquatics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9372600" y="475488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300" dirty="0">
                <a:solidFill>
                  <a:srgbClr val="1A1A1A"/>
                </a:solidFill>
              </a:rPr>
              <a:t>Hockey arena, natatorium, public programming.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0F3D2E"/>
          </a:solidFill>
          <a:ln w="12700">
            <a:solidFill>
              <a:srgbClr val="0F3D2E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365760" y="6556248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LAB 618  •  Madison, IL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10911535" y="6556248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C9A1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/ 12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F3D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C9A14A"/>
                </a:solidFill>
              </a:rPr>
              <a:t>BY THE NUMBERS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</a:rPr>
              <a:t>The scale of Lab 618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463040"/>
            <a:ext cx="731520" cy="36576"/>
          </a:xfrm>
          <a:prstGeom prst="rect">
            <a:avLst/>
          </a:prstGeom>
          <a:solidFill>
            <a:srgbClr val="C9A14A"/>
          </a:solidFill>
          <a:ln w="12700">
            <a:solidFill>
              <a:srgbClr val="C9A14A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48640" y="2011680"/>
            <a:ext cx="3703320" cy="2103120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C9A14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2286000"/>
            <a:ext cx="370332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600" b="1" dirty="0">
                <a:solidFill>
                  <a:srgbClr val="C9A1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47.7</a:t>
            </a:r>
            <a:endParaRPr lang="en-US" sz="5600" dirty="0"/>
          </a:p>
        </p:txBody>
      </p:sp>
      <p:sp>
        <p:nvSpPr>
          <p:cNvPr id="7" name="Text 5"/>
          <p:cNvSpPr/>
          <p:nvPr/>
        </p:nvSpPr>
        <p:spPr>
          <a:xfrm>
            <a:off x="548640" y="3429000"/>
            <a:ext cx="3703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Acres of campus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4389120" y="2011680"/>
            <a:ext cx="3703320" cy="2103120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C9A14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389120" y="2286000"/>
            <a:ext cx="370332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600" b="1" dirty="0">
                <a:solidFill>
                  <a:srgbClr val="C9A1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17,000</a:t>
            </a:r>
            <a:endParaRPr lang="en-US" sz="5600" dirty="0"/>
          </a:p>
        </p:txBody>
      </p:sp>
      <p:sp>
        <p:nvSpPr>
          <p:cNvPr id="10" name="Text 8"/>
          <p:cNvSpPr/>
          <p:nvPr/>
        </p:nvSpPr>
        <p:spPr>
          <a:xfrm>
            <a:off x="4389120" y="3429000"/>
            <a:ext cx="3703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Stadium seats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8229600" y="2011680"/>
            <a:ext cx="3703320" cy="2103120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C9A14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229600" y="2286000"/>
            <a:ext cx="370332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600" b="1" dirty="0">
                <a:solidFill>
                  <a:srgbClr val="C9A1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1,800</a:t>
            </a:r>
            <a:endParaRPr lang="en-US" sz="5600" dirty="0"/>
          </a:p>
        </p:txBody>
      </p:sp>
      <p:sp>
        <p:nvSpPr>
          <p:cNvPr id="13" name="Text 11"/>
          <p:cNvSpPr/>
          <p:nvPr/>
        </p:nvSpPr>
        <p:spPr>
          <a:xfrm>
            <a:off x="8229600" y="3429000"/>
            <a:ext cx="3703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Arena seats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548640" y="4297680"/>
            <a:ext cx="3703320" cy="2103120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C9A14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48640" y="4572000"/>
            <a:ext cx="370332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600" b="1" dirty="0">
                <a:solidFill>
                  <a:srgbClr val="C9A1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$271M</a:t>
            </a:r>
            <a:endParaRPr lang="en-US" sz="5600" dirty="0"/>
          </a:p>
        </p:txBody>
      </p:sp>
      <p:sp>
        <p:nvSpPr>
          <p:cNvPr id="16" name="Text 14"/>
          <p:cNvSpPr/>
          <p:nvPr/>
        </p:nvSpPr>
        <p:spPr>
          <a:xfrm>
            <a:off x="548640" y="5715000"/>
            <a:ext cx="3703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Phases II–IV capital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4389120" y="4297680"/>
            <a:ext cx="3703320" cy="2103120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C9A14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389120" y="4572000"/>
            <a:ext cx="370332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600" b="1" dirty="0">
                <a:solidFill>
                  <a:srgbClr val="C9A1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5600" dirty="0"/>
          </a:p>
        </p:txBody>
      </p:sp>
      <p:sp>
        <p:nvSpPr>
          <p:cNvPr id="19" name="Text 17"/>
          <p:cNvSpPr/>
          <p:nvPr/>
        </p:nvSpPr>
        <p:spPr>
          <a:xfrm>
            <a:off x="4389120" y="5715000"/>
            <a:ext cx="3703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Interstate corridors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8229600" y="4297680"/>
            <a:ext cx="3703320" cy="2103120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C9A14A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229600" y="4572000"/>
            <a:ext cx="370332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600" b="1" dirty="0">
                <a:solidFill>
                  <a:srgbClr val="C9A1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2.8M</a:t>
            </a:r>
            <a:endParaRPr lang="en-US" sz="5600" dirty="0"/>
          </a:p>
        </p:txBody>
      </p:sp>
      <p:sp>
        <p:nvSpPr>
          <p:cNvPr id="22" name="Text 20"/>
          <p:cNvSpPr/>
          <p:nvPr/>
        </p:nvSpPr>
        <p:spPr>
          <a:xfrm>
            <a:off x="8229600" y="5715000"/>
            <a:ext cx="3703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Metro population</a:t>
            </a:r>
            <a:endParaRPr lang="en-US" sz="1400" dirty="0"/>
          </a:p>
        </p:txBody>
      </p:sp>
      <p:sp>
        <p:nvSpPr>
          <p:cNvPr id="23" name="Shape 21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0F3D2E"/>
          </a:solidFill>
          <a:ln w="12700">
            <a:solidFill>
              <a:srgbClr val="0F3D2E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365760" y="6556248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LAB 618  •  Madison, IL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10911535" y="6556248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C9A1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 / 12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Lab 618 — Campus &amp; Sports Facility Complex</dc:title>
  <dc:subject>PptxGenJS Presentation</dc:subject>
  <dc:creator>Lab 618</dc:creator>
  <cp:lastModifiedBy>Lab 618</cp:lastModifiedBy>
  <cp:revision>1</cp:revision>
  <dcterms:created xsi:type="dcterms:W3CDTF">2026-06-24T21:33:11Z</dcterms:created>
  <dcterms:modified xsi:type="dcterms:W3CDTF">2026-06-24T21:33:11Z</dcterms:modified>
</cp:coreProperties>
</file>